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5550928" y="3373897"/>
            <a:ext cx="3430645" cy="104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550928" y="4519230"/>
            <a:ext cx="3430645" cy="615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1378024"/>
            <a:ext cx="3008313" cy="6849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575050" y="1378024"/>
            <a:ext cx="511175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57200" y="2309366"/>
            <a:ext cx="3008313" cy="3759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792288" y="4883250"/>
            <a:ext cx="5486400" cy="48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1792288" y="1212857"/>
            <a:ext cx="5486400" cy="3514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792288" y="5484714"/>
            <a:ext cx="5486400" cy="687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>
  <p:cSld name="Vertical Title and 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Vertical Title and Text">
  <p:cSld name="1_Vertical Title and 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5550928" y="3373897"/>
            <a:ext cx="3430645" cy="104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5550928" y="4519230"/>
            <a:ext cx="3430645" cy="615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1" y="1198592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2183146"/>
            <a:ext cx="4040188" cy="7562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57200" y="3110625"/>
            <a:ext cx="4040188" cy="3086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4645025" y="2183146"/>
            <a:ext cx="4041775" cy="7562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4" type="body"/>
          </p:nvPr>
        </p:nvSpPr>
        <p:spPr>
          <a:xfrm>
            <a:off x="4645025" y="3110625"/>
            <a:ext cx="4041775" cy="3086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Vertical Title and Text">
  <p:cSld name="2_Vertical Title and 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171249" y="5235390"/>
            <a:ext cx="7078299" cy="104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71248" y="6088173"/>
            <a:ext cx="6921327" cy="615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520"/>
              </a:spcBef>
              <a:spcAft>
                <a:spcPts val="0"/>
              </a:spcAft>
              <a:buClr>
                <a:srgbClr val="7F7F7F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171249" y="5235390"/>
            <a:ext cx="7078299" cy="104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171248" y="6088173"/>
            <a:ext cx="6921327" cy="615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520"/>
              </a:spcBef>
              <a:spcAft>
                <a:spcPts val="0"/>
              </a:spcAft>
              <a:buClr>
                <a:srgbClr val="7F7F7F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5550928" y="3373897"/>
            <a:ext cx="3430645" cy="104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5550928" y="4519230"/>
            <a:ext cx="3430645" cy="615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722313" y="3436608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722313" y="1936421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cket.in/profiles" TargetMode="External"/><Relationship Id="rId4" Type="http://schemas.openxmlformats.org/officeDocument/2006/relationships/hyperlink" Target="https://www.surveymonkey.com/r/SWJ5XH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5550928" y="2794001"/>
            <a:ext cx="3430645" cy="117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MINING PROJECT</a:t>
            </a:r>
            <a:endParaRPr/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5550928" y="3972560"/>
            <a:ext cx="3430645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3: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DISHA NEVE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GAURI NAIK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TANUJ SAWANT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CLEANED DATASET</a:t>
            </a:r>
            <a:endParaRPr/>
          </a:p>
        </p:txBody>
      </p:sp>
      <p:pic>
        <p:nvPicPr>
          <p:cNvPr id="138" name="Shape 1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10884"/>
            <a:ext cx="8229600" cy="357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DESCRIPTIVE ANALYTICS</a:t>
            </a:r>
            <a:endParaRPr/>
          </a:p>
        </p:txBody>
      </p:sp>
      <p:pic>
        <p:nvPicPr>
          <p:cNvPr id="144" name="Shape 1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68538"/>
            <a:ext cx="82296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 DATA</a:t>
            </a:r>
            <a:endParaRPr/>
          </a:p>
        </p:txBody>
      </p:sp>
      <p:pic>
        <p:nvPicPr>
          <p:cNvPr id="150" name="Shape 1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1" y="2268538"/>
            <a:ext cx="8900159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68538"/>
            <a:ext cx="82296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1172015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COUNT BASED ON ORGANIZATIONS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73814"/>
            <a:ext cx="8229600" cy="37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 WISE COUNT OF STUDENTS</a:t>
            </a:r>
            <a:endParaRPr/>
          </a:p>
        </p:txBody>
      </p:sp>
      <p:pic>
        <p:nvPicPr>
          <p:cNvPr id="169" name="Shape 1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181" y="2173894"/>
            <a:ext cx="639425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: VARIABLE PARAMETERS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80" y="2423160"/>
            <a:ext cx="8483600" cy="384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MODELS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implemented 9 predictive models on our cleaned data.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reason behind implementing variety of models is to perform comparative analysis of all models on the same dataset.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accuracies, misclassification rates and confusion matrix are indicators of model performance.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 Curve and Cumulative % Captured response charts are used for comparative analysis.</a:t>
            </a:r>
            <a:endParaRPr/>
          </a:p>
          <a:p>
            <a:pPr indent="-17843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843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	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DMINE Regression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Naïves Bayes Classifier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Based Reasoning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Generalized Linear Model(GLM)</a:t>
            </a:r>
            <a:endParaRPr/>
          </a:p>
          <a:p>
            <a:pPr indent="-17843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843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843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 OF MODELS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 Forest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Ensemble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5550928" y="3373897"/>
            <a:ext cx="3430645" cy="2132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PREDICTIVE ANALYTICS FOR UNIVERSITY SELECTION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MODEL</a:t>
            </a:r>
            <a:endParaRPr/>
          </a:p>
        </p:txBody>
      </p:sp>
      <p:pic>
        <p:nvPicPr>
          <p:cNvPr id="199" name="Shape 1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92" y="2173894"/>
            <a:ext cx="8914415" cy="420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ROC Curve and Cumulative percentage plots have been plotted here.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Accuracy , Misclassification rate and Average Square Error of the models is calculated as follows: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35642"/>
            <a:ext cx="8229600" cy="298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1" y="1198592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COMPARITIVE ANALYTICS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2183146"/>
            <a:ext cx="4040188" cy="75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 Curve Chart</a:t>
            </a:r>
            <a:endParaRPr/>
          </a:p>
        </p:txBody>
      </p:sp>
      <p:pic>
        <p:nvPicPr>
          <p:cNvPr id="213" name="Shape 21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148412"/>
            <a:ext cx="4040188" cy="3049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idx="3" type="body"/>
          </p:nvPr>
        </p:nvSpPr>
        <p:spPr>
          <a:xfrm>
            <a:off x="4645025" y="2183146"/>
            <a:ext cx="4041775" cy="75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CUMULATIVE % CAPTURED RESPONSE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Shape 215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025" y="3148412"/>
            <a:ext cx="4041775" cy="304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COMPARATIVE ANALYTICS – USF VS UTD</a:t>
            </a:r>
            <a:endParaRPr/>
          </a:p>
        </p:txBody>
      </p:sp>
      <p:pic>
        <p:nvPicPr>
          <p:cNvPr id="221" name="Shape 2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70" y="2268538"/>
            <a:ext cx="7981121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MATRIX FOR USF VS UTD</a:t>
            </a:r>
            <a:endParaRPr/>
          </a:p>
        </p:txBody>
      </p:sp>
      <p:pic>
        <p:nvPicPr>
          <p:cNvPr id="227" name="Shape 2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21" y="2524039"/>
            <a:ext cx="7931558" cy="334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 : USF VS NON USF</a:t>
            </a:r>
            <a:endParaRPr/>
          </a:p>
        </p:txBody>
      </p:sp>
      <p:pic>
        <p:nvPicPr>
          <p:cNvPr id="233" name="Shape 2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35" y="2268538"/>
            <a:ext cx="783593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INFLUENTIAL SENTIMENTS  FOR FINALIZING USF</a:t>
            </a:r>
            <a:endParaRPr/>
          </a:p>
        </p:txBody>
      </p:sp>
      <p:pic>
        <p:nvPicPr>
          <p:cNvPr id="239" name="Shape 2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2268538"/>
            <a:ext cx="8778240" cy="415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 RATING OF STUDENTS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68538"/>
            <a:ext cx="82296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RATINGS FOR USF VS OTHER UNIVERSITIES</a:t>
            </a:r>
            <a:endParaRPr/>
          </a:p>
        </p:txBody>
      </p:sp>
      <p:pic>
        <p:nvPicPr>
          <p:cNvPr id="251" name="Shape 2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68538"/>
            <a:ext cx="82296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223520" y="2173894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is getting confused between USF and UTD since the scrapped data was for USF and out of them many students got admitted to UTD as well.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reason for this was data skewness. We observed that the parameters based on which the model predicts USF are quite similar to UTD.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dimension reduction technique PCA, we determined the correlation between the attributes.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Chi-Square plot gave us the set of most significant variables.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Candidates having scholarships from different universities also chose USF over them.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was observed that most students with final university as USF have average work experience of about 24 months.</a:t>
            </a:r>
            <a:endParaRPr/>
          </a:p>
          <a:p>
            <a:pPr indent="-218440" lvl="0" marL="342900" marR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rgbClr val="7F7F7F"/>
              </a:buClr>
              <a:buSzPts val="196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1229361"/>
            <a:ext cx="8229600" cy="70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2143760"/>
            <a:ext cx="8229600" cy="3982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Cleaning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 and Insights							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 Performance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Comparative Analytics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 Visualization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Comparative Analysis USF vs UTD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Application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224"/>
              </a:spcBef>
              <a:spcAft>
                <a:spcPts val="0"/>
              </a:spcAft>
              <a:buClr>
                <a:srgbClr val="7F7F7F"/>
              </a:buClr>
              <a:buSzPts val="1120"/>
              <a:buFont typeface="Arial"/>
              <a:buNone/>
            </a:pPr>
            <a:r>
              <a:rPr b="0" i="0" lang="en-US" sz="112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APPLICATIONS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if students choose USF over other universities.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 analytics to find factors for choosing USF.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Leveraging those factors and using it for marketing and to reach out to more students.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Comparative analytics for UTD and USF. Giving them an edge over their competitors.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227891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help of Yocket and survey data, we have successfully performed predictive analysis for USF to determine the incoming potential candidates.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determined the parameters for candidates selecting other universities(UTD).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will help to target student segment which will accept USF as their final university.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2843514" y="2967335"/>
            <a:ext cx="34569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selection is a crucial task for every student.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candidate with a good profile is an asset for any university.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Universities constantly seek for potential candidates who would be an enrichment to the current pool of students.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Universities have a distinguishing traits which assist students to be admitted to that university.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develop a predictive model for USF’s ISDS department to determine the students profile who gets admitted to BAIS course and accept the admit 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explore the parameters which influence candidates decision to choose other universities over USF.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Comparative analytics for USF.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: SOURCE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53848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Web scrapping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https://yocket.in/profiles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was web scrapped from Yocket website using python to fetch students profiles.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Data Generation(Survey)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https://www.surveymonkey.com/r/SWJ5XHQ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data was generated by creating a survey which was taken by BAIS Fall 2017 students.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 DATA</a:t>
            </a:r>
            <a:endParaRPr/>
          </a:p>
        </p:txBody>
      </p:sp>
      <p:pic>
        <p:nvPicPr>
          <p:cNvPr id="120" name="Shape 1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2268538"/>
            <a:ext cx="84836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SCRIPT – WEB SCRAPPING</a:t>
            </a:r>
            <a:endParaRPr/>
          </a:p>
        </p:txBody>
      </p:sp>
      <p:pic>
        <p:nvPicPr>
          <p:cNvPr id="126" name="Shape 1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2297113"/>
            <a:ext cx="82296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CLEANING DATA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 containing junk and garbage values were imputed.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Redundant columns such as “Undergrad college”, “Pass out year” were eliminated to make it lightweight.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 values were filled by calculating mean.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 containing IELTS score were normalized as per TOEFL standards.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Percentage and GPA were converted on a scale of 10.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 names of universities were converted to binary values(0-Non USF; 1-USF).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7F7F7F"/>
              </a:buClr>
              <a:buSzPts val="2380"/>
              <a:buFont typeface="Arial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1770" lvl="0" marL="34290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7F7F7F"/>
              </a:buClr>
              <a:buSzPts val="2380"/>
              <a:buFont typeface="Arial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